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97" r:id="rId3"/>
    <p:sldId id="298" r:id="rId4"/>
    <p:sldId id="295" r:id="rId5"/>
    <p:sldId id="294" r:id="rId6"/>
    <p:sldId id="301" r:id="rId7"/>
    <p:sldId id="299" r:id="rId8"/>
    <p:sldId id="300" r:id="rId9"/>
    <p:sldId id="293" r:id="rId10"/>
    <p:sldId id="2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0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0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9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8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8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5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7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6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39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8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FFABA-57CB-4226-9794-232B9F162EF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AB0C9-EEEF-460C-894D-BC4BA3FD6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5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ED9C8-2F6D-54A5-A2ED-5F489A538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A8F357-A22B-B095-ABA9-2E1443258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6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43AF3-CC19-A755-74F4-BB8E61E2D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4CB4B41-5151-E83A-F3B3-8960FCBB4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460253"/>
              </p:ext>
            </p:extLst>
          </p:nvPr>
        </p:nvGraphicFramePr>
        <p:xfrm>
          <a:off x="1819945" y="1472573"/>
          <a:ext cx="9723306" cy="1956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23306">
                  <a:extLst>
                    <a:ext uri="{9D8B030D-6E8A-4147-A177-3AD203B41FA5}">
                      <a16:colId xmlns:a16="http://schemas.microsoft.com/office/drawing/2014/main" val="3558957028"/>
                    </a:ext>
                  </a:extLst>
                </a:gridCol>
              </a:tblGrid>
              <a:tr h="59475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vi-VN" sz="1300" b="1" u="none" strike="noStrike" dirty="0">
                          <a:effectLst/>
                          <a:latin typeface="+mj-lt"/>
                        </a:rPr>
                        <a:t>* Tiêu chuẩn quốc gia TCVN 7022:2002 trạm y tế cơ sở - yêu cầu thiết kế</a:t>
                      </a:r>
                      <a:endParaRPr lang="vi-VN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0956240"/>
                  </a:ext>
                </a:extLst>
              </a:tr>
              <a:tr h="59475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vi-VN" sz="1300" b="1" u="none" strike="noStrike">
                          <a:effectLst/>
                          <a:latin typeface="+mj-lt"/>
                        </a:rPr>
                        <a:t>* Thông tư Số: 32/2021/TT-BYT Ban hành Hướng dẫn thiết kế cơ bản trạm y tế xã, phường, thị trấn</a:t>
                      </a:r>
                      <a:endParaRPr lang="vi-VN" sz="13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3624191"/>
                  </a:ext>
                </a:extLst>
              </a:tr>
              <a:tr h="76691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vi-VN" sz="1300" b="1" u="none" strike="noStrike" dirty="0">
                          <a:effectLst/>
                          <a:latin typeface="+mj-lt"/>
                        </a:rPr>
                        <a:t>* Thông tư số 43/2025/TT-BYT hướng dẫn chức năng, nhiệm vụ, quyền hạn và cơ cấu tổ chức của trạm y tế xã, phường, đặc khu thuộc tỉnh, thành phố trực thuộc trung ương</a:t>
                      </a:r>
                      <a:endParaRPr lang="vi-VN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15589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C84D548-9B86-B3DC-DE69-B6B03383C5C1}"/>
              </a:ext>
            </a:extLst>
          </p:cNvPr>
          <p:cNvSpPr txBox="1"/>
          <p:nvPr/>
        </p:nvSpPr>
        <p:spPr>
          <a:xfrm>
            <a:off x="2719431" y="889233"/>
            <a:ext cx="675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CĂN CỨ LẬP QUY HOẠCH, THIẾT KẾ DỰ ÁN TRẠM Y TẾ </a:t>
            </a:r>
          </a:p>
        </p:txBody>
      </p:sp>
    </p:spTree>
    <p:extLst>
      <p:ext uri="{BB962C8B-B14F-4D97-AF65-F5344CB8AC3E}">
        <p14:creationId xmlns:p14="http://schemas.microsoft.com/office/powerpoint/2010/main" val="188325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5A701-AC89-D7F9-1BFD-39053592E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406D98-4897-A96C-E505-A16DF8E71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881728"/>
              </p:ext>
            </p:extLst>
          </p:nvPr>
        </p:nvGraphicFramePr>
        <p:xfrm>
          <a:off x="1062532" y="86327"/>
          <a:ext cx="9574708" cy="6437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678">
                  <a:extLst>
                    <a:ext uri="{9D8B030D-6E8A-4147-A177-3AD203B41FA5}">
                      <a16:colId xmlns:a16="http://schemas.microsoft.com/office/drawing/2014/main" val="1335117666"/>
                    </a:ext>
                  </a:extLst>
                </a:gridCol>
                <a:gridCol w="3276517">
                  <a:extLst>
                    <a:ext uri="{9D8B030D-6E8A-4147-A177-3AD203B41FA5}">
                      <a16:colId xmlns:a16="http://schemas.microsoft.com/office/drawing/2014/main" val="3666628240"/>
                    </a:ext>
                  </a:extLst>
                </a:gridCol>
                <a:gridCol w="704675">
                  <a:extLst>
                    <a:ext uri="{9D8B030D-6E8A-4147-A177-3AD203B41FA5}">
                      <a16:colId xmlns:a16="http://schemas.microsoft.com/office/drawing/2014/main" val="2118175319"/>
                    </a:ext>
                  </a:extLst>
                </a:gridCol>
                <a:gridCol w="746620">
                  <a:extLst>
                    <a:ext uri="{9D8B030D-6E8A-4147-A177-3AD203B41FA5}">
                      <a16:colId xmlns:a16="http://schemas.microsoft.com/office/drawing/2014/main" val="792515971"/>
                    </a:ext>
                  </a:extLst>
                </a:gridCol>
                <a:gridCol w="763398">
                  <a:extLst>
                    <a:ext uri="{9D8B030D-6E8A-4147-A177-3AD203B41FA5}">
                      <a16:colId xmlns:a16="http://schemas.microsoft.com/office/drawing/2014/main" val="3538959570"/>
                    </a:ext>
                  </a:extLst>
                </a:gridCol>
                <a:gridCol w="494951">
                  <a:extLst>
                    <a:ext uri="{9D8B030D-6E8A-4147-A177-3AD203B41FA5}">
                      <a16:colId xmlns:a16="http://schemas.microsoft.com/office/drawing/2014/main" val="3292225683"/>
                    </a:ext>
                  </a:extLst>
                </a:gridCol>
                <a:gridCol w="637563">
                  <a:extLst>
                    <a:ext uri="{9D8B030D-6E8A-4147-A177-3AD203B41FA5}">
                      <a16:colId xmlns:a16="http://schemas.microsoft.com/office/drawing/2014/main" val="67163568"/>
                    </a:ext>
                  </a:extLst>
                </a:gridCol>
                <a:gridCol w="2357306">
                  <a:extLst>
                    <a:ext uri="{9D8B030D-6E8A-4147-A177-3AD203B41FA5}">
                      <a16:colId xmlns:a16="http://schemas.microsoft.com/office/drawing/2014/main" val="680009585"/>
                    </a:ext>
                  </a:extLst>
                </a:gridCol>
              </a:tblGrid>
              <a:tr h="130449">
                <a:tc gridSpan="8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vi-VN" sz="900" b="1" u="none" strike="noStrike">
                          <a:effectLst/>
                        </a:rPr>
                        <a:t>BẢNG TÍNH TOÁN DIỆN TÍCH THEO THÔNG TƯ SỐ: 32/2021/TT-BYT</a:t>
                      </a:r>
                      <a:endParaRPr lang="vi-VN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307572"/>
                  </a:ext>
                </a:extLst>
              </a:tr>
              <a:tr h="204352">
                <a:tc gridSpan="8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>
                          <a:effectLst/>
                        </a:rPr>
                        <a:t>TRẠM Y TẾ XÃ LƯƠNG TÀI, TỈNH BẮC NINH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351837"/>
                  </a:ext>
                </a:extLst>
              </a:tr>
              <a:tr h="48656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>
                          <a:effectLst/>
                        </a:rPr>
                        <a:t>STT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 err="1">
                          <a:effectLst/>
                        </a:rPr>
                        <a:t>Tổ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chức</a:t>
                      </a:r>
                      <a:r>
                        <a:rPr lang="en-US" sz="900" b="1" u="none" strike="noStrike" dirty="0">
                          <a:effectLst/>
                        </a:rPr>
                        <a:t> - </a:t>
                      </a:r>
                      <a:r>
                        <a:rPr lang="en-US" sz="900" b="1" u="none" strike="noStrike" dirty="0" err="1">
                          <a:effectLst/>
                        </a:rPr>
                        <a:t>chức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danh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 err="1">
                          <a:effectLst/>
                        </a:rPr>
                        <a:t>Số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phòng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 err="1">
                          <a:effectLst/>
                        </a:rPr>
                        <a:t>Diện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tích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tối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thiểu</a:t>
                      </a:r>
                      <a:r>
                        <a:rPr lang="en-US" sz="900" b="1" u="none" strike="noStrike" dirty="0">
                          <a:effectLst/>
                        </a:rPr>
                        <a:t> (m2)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 err="1">
                          <a:effectLst/>
                        </a:rPr>
                        <a:t>Diện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tích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tính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toán</a:t>
                      </a:r>
                      <a:r>
                        <a:rPr lang="en-US" sz="900" b="1" u="none" strike="noStrike" dirty="0">
                          <a:effectLst/>
                        </a:rPr>
                        <a:t> (m2)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 err="1">
                          <a:effectLst/>
                        </a:rPr>
                        <a:t>Hệ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số</a:t>
                      </a:r>
                      <a:r>
                        <a:rPr lang="en-US" sz="900" b="1" u="none" strike="noStrike" dirty="0">
                          <a:effectLst/>
                        </a:rPr>
                        <a:t> K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 err="1">
                          <a:effectLst/>
                        </a:rPr>
                        <a:t>Diện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tích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sàn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 err="1">
                          <a:effectLst/>
                        </a:rPr>
                        <a:t>Ghi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chú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1102371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Tổng cộng (A+B+C+D)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796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>
                          <a:effectLst/>
                        </a:rPr>
                        <a:t>1,225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7372162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KHỐI CHỨC NĂNG CHUNG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352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0.65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>
                          <a:effectLst/>
                        </a:rPr>
                        <a:t>542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1226667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Không gian đón tiếp (không gian đa năng)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09711933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Quầy đón tiếp + Quầy thuốc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810160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Khoa phòng bệnh an toàn thực phẩm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Theo thông tư 43/2025/TT-BYT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9830137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Khoa khám bệnh chữa bệnh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Theo thông tư 43/2025/TT-BYT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926131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Khoa dược, thiết bị y tế, cận lâm sàng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Theo thông tư 43/2025/TT-BYT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671432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Phòng Trực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7497787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Kho thuốc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4646722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Lấy mẫu xét nghiệm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1282934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Sơ cứu, cấp cứu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8901693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Tiêm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5086658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Rửa, tiệt trùng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6383720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Khu vệ sinh chung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8697071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vi-VN" sz="900" b="1" u="none" strike="noStrike">
                          <a:effectLst/>
                        </a:rPr>
                        <a:t>KHỐI CHỨC NĂNG CHO BỆNH NHÂN THƯỜNG</a:t>
                      </a:r>
                      <a:endParaRPr lang="vi-VN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144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0.65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>
                          <a:effectLst/>
                        </a:rPr>
                        <a:t>222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7960216"/>
                  </a:ext>
                </a:extLst>
              </a:tr>
              <a:tr h="2608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Khám bệnh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 dirty="0">
                          <a:effectLst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Diện tích tối thiểu là 12m2 cho phòng 1 chỗ khám.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3772069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Y dược học cổ truyền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3350518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Tập phục hồi chức năng, không gian đợi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39561267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Lưu bệnh nhân thường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7895270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Khu vệ sinh chung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531152"/>
                  </a:ext>
                </a:extLst>
              </a:tr>
              <a:tr h="1239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C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KHỐI CHỨC NĂNG CHO SẢN, PHỤ KHOA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72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0.65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111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3927022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Đẻ (sanh)/Thủ thuật KHHGĐ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0751001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Khám phụ khoa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5985819"/>
                  </a:ext>
                </a:extLst>
              </a:tr>
              <a:tr h="39134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Lưu sản phụ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Diện tích tối thiểu là 12m2 cho phòng 2 giường và 16m2 cho phòng 3 giường.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1294309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D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KHỐI HÀNH CHÍNH, PHỤ TRỢ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228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>
                          <a:effectLst/>
                        </a:rPr>
                        <a:t>0.65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u="none" strike="noStrike" dirty="0">
                          <a:effectLst/>
                        </a:rPr>
                        <a:t>351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1001200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Phòng giám đốc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Theo thông tư 43/2025/TT-BYT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9705363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Phòng phó giám đốc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Theo thông tư 43/2025/TT-BYT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9268704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Văn phòng - Phòng hành chính tổng hợp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Theo thông tư 43/2025/TT-BYT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1901326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Phòng Dân số, trẻ em, bảo trợ xã hội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2194503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Kho chung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7320453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Khu vệ sinh cho nhân viên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0844658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Khu bếp nấu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2407832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Phòng ăn nhân viên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5667389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CÁC HẠNG MỤC CÔNG TRÌNH PHỤ TRỢ KHÁC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6963033"/>
                  </a:ext>
                </a:extLst>
              </a:tr>
              <a:tr h="14349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Nhà để xe cán bộ nhân viên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Tính cho 10 cán bộ nhân viên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3838414"/>
                  </a:ext>
                </a:extLst>
              </a:tr>
              <a:tr h="14349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Nhà để xe khách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Tính cho 30 chỗ để xe khách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070989"/>
                  </a:ext>
                </a:extLst>
              </a:tr>
              <a:tr h="14349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Nhà bảo vệ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4627654"/>
                  </a:ext>
                </a:extLst>
              </a:tr>
              <a:tr h="1304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#REF!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vi-VN" sz="900" u="none" strike="noStrike">
                          <a:effectLst/>
                        </a:rPr>
                        <a:t>Vườn cây thuốc</a:t>
                      </a:r>
                      <a:endParaRPr lang="vi-VN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8664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245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302CF-69A8-C67F-DDBE-4434912BF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C5E35-3DF9-A975-425D-2A902AB19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Biểu đồ hàng hải hoa gió biển cổ điển La bàn điều hướng đơn ...">
            <a:extLst>
              <a:ext uri="{FF2B5EF4-FFF2-40B4-BE49-F238E27FC236}">
                <a16:creationId xmlns:a16="http://schemas.microsoft.com/office/drawing/2014/main" id="{FC5C81FA-5887-F686-9E36-B49C2E07D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59" y="305062"/>
            <a:ext cx="1146233" cy="1146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8422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9428C-F37A-9BD6-2627-81614BFE6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B22481-DC66-B5D8-116B-67A25A3B22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Biểu đồ hàng hải hoa gió biển cổ điển La bàn điều hướng đơn ...">
            <a:extLst>
              <a:ext uri="{FF2B5EF4-FFF2-40B4-BE49-F238E27FC236}">
                <a16:creationId xmlns:a16="http://schemas.microsoft.com/office/drawing/2014/main" id="{F56D0AEB-E205-A02D-CE88-5297B1DE4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59" y="305062"/>
            <a:ext cx="1146233" cy="1146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4138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CC504-399D-6DAD-988B-6D9974BCD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ểu đồ hàng hải hoa gió biển cổ điển La bàn điều hướng đơn ...">
            <a:extLst>
              <a:ext uri="{FF2B5EF4-FFF2-40B4-BE49-F238E27FC236}">
                <a16:creationId xmlns:a16="http://schemas.microsoft.com/office/drawing/2014/main" id="{8357F780-FDE9-0CB0-2CA2-6C456BE7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851" y="142613"/>
            <a:ext cx="1146233" cy="1146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A882C-71FC-F912-4B89-8703E87C9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6094" y="-151001"/>
            <a:ext cx="3534198" cy="499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2E50D6-0EE7-0C9D-4312-EBABA1FDA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10520" r="3046" b="9358"/>
          <a:stretch>
            <a:fillRect/>
          </a:stretch>
        </p:blipFill>
        <p:spPr>
          <a:xfrm>
            <a:off x="1227577" y="0"/>
            <a:ext cx="577956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1C932B-F518-E718-D8BE-241D2FCF4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558337"/>
              </p:ext>
            </p:extLst>
          </p:nvPr>
        </p:nvGraphicFramePr>
        <p:xfrm>
          <a:off x="7214322" y="5045018"/>
          <a:ext cx="4802319" cy="17542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061">
                  <a:extLst>
                    <a:ext uri="{9D8B030D-6E8A-4147-A177-3AD203B41FA5}">
                      <a16:colId xmlns:a16="http://schemas.microsoft.com/office/drawing/2014/main" val="3012480499"/>
                    </a:ext>
                  </a:extLst>
                </a:gridCol>
                <a:gridCol w="2498561">
                  <a:extLst>
                    <a:ext uri="{9D8B030D-6E8A-4147-A177-3AD203B41FA5}">
                      <a16:colId xmlns:a16="http://schemas.microsoft.com/office/drawing/2014/main" val="1914597292"/>
                    </a:ext>
                  </a:extLst>
                </a:gridCol>
                <a:gridCol w="1075652">
                  <a:extLst>
                    <a:ext uri="{9D8B030D-6E8A-4147-A177-3AD203B41FA5}">
                      <a16:colId xmlns:a16="http://schemas.microsoft.com/office/drawing/2014/main" val="1948244945"/>
                    </a:ext>
                  </a:extLst>
                </a:gridCol>
                <a:gridCol w="686045">
                  <a:extLst>
                    <a:ext uri="{9D8B030D-6E8A-4147-A177-3AD203B41FA5}">
                      <a16:colId xmlns:a16="http://schemas.microsoft.com/office/drawing/2014/main" val="500876618"/>
                    </a:ext>
                  </a:extLst>
                </a:gridCol>
              </a:tblGrid>
              <a:tr h="237291"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000" b="1" u="none" strike="noStrike" dirty="0">
                          <a:effectLst/>
                          <a:latin typeface=".VnAvantH" panose="020B7200000000000000" pitchFamily="34" charset="0"/>
                        </a:rPr>
                        <a:t>B¶NG CHØ TI£U QUY HO¹CH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.VnAvantH" panose="020B7200000000000000" pitchFamily="34" charset="0"/>
                      </a:endParaRPr>
                    </a:p>
                  </a:txBody>
                  <a:tcPr marL="81357" marR="81357" marT="40678" marB="4067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304451"/>
                  </a:ext>
                </a:extLst>
              </a:tr>
              <a:tr h="23729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u="none" strike="noStrike">
                          <a:effectLst/>
                          <a:latin typeface=".VnAvantH" panose="020B7200000000000000" pitchFamily="34" charset="0"/>
                        </a:rPr>
                        <a:t>STT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.VnAvantH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u="none" strike="noStrike" dirty="0" err="1">
                          <a:effectLst/>
                          <a:latin typeface=".VnAvantH" panose="020B7200000000000000" pitchFamily="34" charset="0"/>
                        </a:rPr>
                        <a:t>néi</a:t>
                      </a:r>
                      <a:r>
                        <a:rPr lang="en-US" sz="1000" b="1" u="none" strike="noStrike" dirty="0">
                          <a:effectLst/>
                          <a:latin typeface=".VnAvantH" panose="020B7200000000000000" pitchFamily="34" charset="0"/>
                        </a:rPr>
                        <a:t> dung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.VnAvantH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u="none" strike="noStrike" dirty="0">
                          <a:effectLst/>
                          <a:latin typeface=".VnAvantH" panose="020B7200000000000000" pitchFamily="34" charset="0"/>
                        </a:rPr>
                        <a:t>DIÖN TÝCH (m2)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.VnAvantH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u="none" strike="noStrike" dirty="0">
                          <a:effectLst/>
                          <a:latin typeface=".VnAvantH" panose="020B7200000000000000" pitchFamily="34" charset="0"/>
                        </a:rPr>
                        <a:t>TØ LÖ (%)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.VnAvantH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extLst>
                  <a:ext uri="{0D108BD9-81ED-4DB2-BD59-A6C34878D82A}">
                    <a16:rowId xmlns:a16="http://schemas.microsoft.com/office/drawing/2014/main" val="4045362173"/>
                  </a:ext>
                </a:extLst>
              </a:tr>
              <a:tr h="2118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Tæng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diÖn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tÝch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khu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 ®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Êt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nghiªn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cøu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  <a:latin typeface=".VnAvant" panose="020B7200000000000000" pitchFamily="34" charset="0"/>
                        </a:rPr>
                        <a:t>                 8,089.3 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100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extLst>
                  <a:ext uri="{0D108BD9-81ED-4DB2-BD59-A6C34878D82A}">
                    <a16:rowId xmlns:a16="http://schemas.microsoft.com/office/drawing/2014/main" val="214450079"/>
                  </a:ext>
                </a:extLst>
              </a:tr>
              <a:tr h="2118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ES" sz="1000" u="none" strike="noStrike">
                          <a:effectLst/>
                          <a:latin typeface=".VnAvant" panose="020B7200000000000000" pitchFamily="34" charset="0"/>
                        </a:rPr>
                        <a:t>DiÖn tÝch x©y dùng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                    623.4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7.71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extLst>
                  <a:ext uri="{0D108BD9-81ED-4DB2-BD59-A6C34878D82A}">
                    <a16:rowId xmlns:a16="http://schemas.microsoft.com/office/drawing/2014/main" val="117789843"/>
                  </a:ext>
                </a:extLst>
              </a:tr>
              <a:tr h="2118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Tæng diÖn tÝch sµn  x©y dùng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                 1,217.7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extLst>
                  <a:ext uri="{0D108BD9-81ED-4DB2-BD59-A6C34878D82A}">
                    <a16:rowId xmlns:a16="http://schemas.microsoft.com/office/drawing/2014/main" val="1371820140"/>
                  </a:ext>
                </a:extLst>
              </a:tr>
              <a:tr h="2118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DiÖn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tÝch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 ®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Êt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c©y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xanh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v­uon</a:t>
                      </a: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  <a:latin typeface=".VnAvant" panose="020B7200000000000000" pitchFamily="34" charset="0"/>
                        </a:rPr>
                        <a:t>hoa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                 4,293.0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53.07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extLst>
                  <a:ext uri="{0D108BD9-81ED-4DB2-BD59-A6C34878D82A}">
                    <a16:rowId xmlns:a16="http://schemas.microsoft.com/office/drawing/2014/main" val="1229796660"/>
                  </a:ext>
                </a:extLst>
              </a:tr>
              <a:tr h="2118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000" u="none" strike="noStrike">
                          <a:effectLst/>
                          <a:latin typeface=".VnAvant" panose="020B7200000000000000" pitchFamily="34" charset="0"/>
                        </a:rPr>
                        <a:t>DiÖn tÝch s©n ®­uong néi bé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                 3,172.9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extLst>
                  <a:ext uri="{0D108BD9-81ED-4DB2-BD59-A6C34878D82A}">
                    <a16:rowId xmlns:a16="http://schemas.microsoft.com/office/drawing/2014/main" val="2119826759"/>
                  </a:ext>
                </a:extLst>
              </a:tr>
              <a:tr h="22034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.VnAvant" panose="020B7200000000000000" pitchFamily="34" charset="0"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ES" sz="1000" u="none" strike="noStrike" dirty="0" err="1">
                          <a:effectLst/>
                          <a:latin typeface=".VnAvant" panose="020B7200000000000000" pitchFamily="34" charset="0"/>
                        </a:rPr>
                        <a:t>MËt</a:t>
                      </a:r>
                      <a:r>
                        <a:rPr lang="es-ES" sz="1000" u="none" strike="noStrike" dirty="0">
                          <a:effectLst/>
                          <a:latin typeface=".VnAvant" panose="020B7200000000000000" pitchFamily="34" charset="0"/>
                        </a:rPr>
                        <a:t> ®é </a:t>
                      </a:r>
                      <a:r>
                        <a:rPr lang="es-ES" sz="1000" u="none" strike="noStrike" dirty="0" err="1">
                          <a:effectLst/>
                          <a:latin typeface=".VnAvant" panose="020B7200000000000000" pitchFamily="34" charset="0"/>
                        </a:rPr>
                        <a:t>x©y</a:t>
                      </a:r>
                      <a:r>
                        <a:rPr lang="es-ES" sz="1000" u="none" strike="noStrike" dirty="0">
                          <a:effectLst/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s-ES" sz="1000" u="none" strike="noStrike" dirty="0" err="1">
                          <a:effectLst/>
                          <a:latin typeface=".VnAvant" panose="020B7200000000000000" pitchFamily="34" charset="0"/>
                        </a:rPr>
                        <a:t>dùng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b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7.71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 dirty="0">
                          <a:effectLst/>
                          <a:latin typeface=".VnAvant" panose="020B7200000000000000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marL="8475" marR="8475" marT="8475" marB="0" anchor="ctr"/>
                </a:tc>
                <a:extLst>
                  <a:ext uri="{0D108BD9-81ED-4DB2-BD59-A6C34878D82A}">
                    <a16:rowId xmlns:a16="http://schemas.microsoft.com/office/drawing/2014/main" val="13296490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0F94A3-2F5B-5BAA-CF53-A1D24750707B}"/>
              </a:ext>
            </a:extLst>
          </p:cNvPr>
          <p:cNvSpPr txBox="1"/>
          <p:nvPr/>
        </p:nvSpPr>
        <p:spPr>
          <a:xfrm>
            <a:off x="4515668" y="5737481"/>
            <a:ext cx="281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MẶT BẰNG TỔNG THỂ</a:t>
            </a:r>
          </a:p>
        </p:txBody>
      </p:sp>
    </p:spTree>
    <p:extLst>
      <p:ext uri="{BB962C8B-B14F-4D97-AF65-F5344CB8AC3E}">
        <p14:creationId xmlns:p14="http://schemas.microsoft.com/office/powerpoint/2010/main" val="2369268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76F53-3C93-D87A-F6E4-FA9AE24DA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B23351-AA51-D1FF-BD9F-FFA1CA694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2324" r="2844" b="2630"/>
          <a:stretch>
            <a:fillRect/>
          </a:stretch>
        </p:blipFill>
        <p:spPr>
          <a:xfrm>
            <a:off x="889233" y="0"/>
            <a:ext cx="9446004" cy="68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10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1A7D4-E2A8-A4DB-8D89-DE5F55327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183216-1D18-4F16-84FD-D6E16370F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2813" r="2844" b="3363"/>
          <a:stretch>
            <a:fillRect/>
          </a:stretch>
        </p:blipFill>
        <p:spPr>
          <a:xfrm>
            <a:off x="704674" y="0"/>
            <a:ext cx="9460207" cy="6858000"/>
          </a:xfrm>
          <a:prstGeom prst="rect">
            <a:avLst/>
          </a:prstGeom>
        </p:spPr>
      </p:pic>
      <p:pic>
        <p:nvPicPr>
          <p:cNvPr id="1026" name="Picture 2" descr="Biểu đồ hàng hải hoa gió biển cổ điển La bàn điều hướng đơn ...">
            <a:extLst>
              <a:ext uri="{FF2B5EF4-FFF2-40B4-BE49-F238E27FC236}">
                <a16:creationId xmlns:a16="http://schemas.microsoft.com/office/drawing/2014/main" id="{8614D9DF-EE91-5824-4618-9D253C0F9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59" y="305062"/>
            <a:ext cx="1146233" cy="1146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3723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6A9A5-9BEC-B6E5-DC06-47006CEA0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18193B-48E0-F5F8-725C-0D05BF9E7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63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784</Words>
  <Application>Microsoft Office PowerPoint</Application>
  <PresentationFormat>Widescreen</PresentationFormat>
  <Paragraphs>348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.VnAvant</vt:lpstr>
      <vt:lpstr>.VnAvantH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Cao Nguyen</cp:lastModifiedBy>
  <cp:revision>25</cp:revision>
  <dcterms:created xsi:type="dcterms:W3CDTF">2023-02-22T04:06:15Z</dcterms:created>
  <dcterms:modified xsi:type="dcterms:W3CDTF">2026-04-05T11:57:39Z</dcterms:modified>
</cp:coreProperties>
</file>